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281" r:id="rId17"/>
    <p:sldId id="293" r:id="rId18"/>
    <p:sldId id="291" r:id="rId19"/>
    <p:sldId id="292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83" r:id="rId30"/>
    <p:sldId id="304" r:id="rId31"/>
    <p:sldId id="305" r:id="rId32"/>
    <p:sldId id="308" r:id="rId33"/>
    <p:sldId id="30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6" y="130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1.</a:t>
          </a:r>
          <a:r>
            <a:rPr lang="zh-CN" altLang="en-US" sz="45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2.</a:t>
          </a:r>
          <a:r>
            <a:rPr lang="zh-CN" altLang="en-US" sz="45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3.</a:t>
          </a:r>
          <a:r>
            <a:rPr lang="zh-CN" altLang="en-US" sz="45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4.</a:t>
          </a:r>
          <a:r>
            <a:rPr lang="zh-CN" altLang="en-US" sz="45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1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向鸿熹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2058BE-CB12-46F1-9C83-33AFB521F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14492"/>
              </p:ext>
            </p:extLst>
          </p:nvPr>
        </p:nvGraphicFramePr>
        <p:xfrm>
          <a:off x="2740025" y="1504090"/>
          <a:ext cx="335597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77600" imgH="663120" progId="Equation.AxMath">
                  <p:embed/>
                </p:oleObj>
              </mc:Choice>
              <mc:Fallback>
                <p:oleObj name="AxMath" r:id="rId2" imgW="1677600" imgH="66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0025" y="1504090"/>
                        <a:ext cx="3355975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01308F-6B73-491A-BAAD-8F288B8BF3B6}"/>
              </a:ext>
            </a:extLst>
          </p:cNvPr>
          <p:cNvSpPr txBox="1"/>
          <p:nvPr/>
        </p:nvSpPr>
        <p:spPr>
          <a:xfrm>
            <a:off x="2723103" y="944545"/>
            <a:ext cx="36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轨迹要求：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723103" y="3064747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4116"/>
              </p:ext>
            </p:extLst>
          </p:nvPr>
        </p:nvGraphicFramePr>
        <p:xfrm>
          <a:off x="2740025" y="3567323"/>
          <a:ext cx="46196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309040" imgH="668520" progId="Equation.AxMath">
                  <p:embed/>
                </p:oleObj>
              </mc:Choice>
              <mc:Fallback>
                <p:oleObj name="AxMath" r:id="rId4" imgW="23090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0025" y="3567323"/>
                        <a:ext cx="461962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04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33724" y="4735058"/>
            <a:ext cx="2109923" cy="54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3646" y="4735058"/>
            <a:ext cx="3432141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75787" y="4735058"/>
            <a:ext cx="4782490" cy="54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205035" y="3144780"/>
            <a:ext cx="536377" cy="569900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5281339" y="3054482"/>
            <a:ext cx="656502" cy="53078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727928" y="2942729"/>
            <a:ext cx="438599" cy="64253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4340" y="3702685"/>
            <a:ext cx="3434080" cy="975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轨迹上的点，再设置合适的预瞄距离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得到预期的位置。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4602" y="776564"/>
            <a:ext cx="6790429" cy="3902403"/>
            <a:chOff x="72110" y="566204"/>
            <a:chExt cx="7225209" cy="4255621"/>
          </a:xfrm>
        </p:grpSpPr>
        <p:sp>
          <p:nvSpPr>
            <p:cNvPr id="28" name="TextBox 27"/>
            <p:cNvSpPr txBox="1"/>
            <p:nvPr/>
          </p:nvSpPr>
          <p:spPr>
            <a:xfrm>
              <a:off x="3859571" y="3757490"/>
              <a:ext cx="3437748" cy="1064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根据预期位置与当前位置得到相差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距离以及角度，乘以一定的系数作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为速度以及转角速度作为输出量。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110" y="566204"/>
              <a:ext cx="2339926" cy="2995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target_xy = [rx ry];  %当前坐标x y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[n xy] = size(target_list);  % n代表有n个点; xy=2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if n==2 &amp;&amp; xy==1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target_xy = [target_list(1,1) target_list(2,1)];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n = 1;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else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for i=1:n  %遍历所有规划的点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if states(1) == i  %找到前面的规划点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for j=1:xy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if i &lt; n-stop  %预瞄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    target_xy(j) = target_list(i+stop, j);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else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    target_xy(j) = target_list(i, j);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end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833360" y="654685"/>
            <a:ext cx="2199005" cy="330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(target_distance &lt;= dist_thr) &amp;&amp; (end_flag==0)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states(1) = pre_states(1) + step;%1;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if( pre_states(1) &gt; 0 )      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while (abs((target_list(states(1),1))-(target_list(pre_states(1),1)))&lt;2*dist_thr) &amp;&amp; (abs((target_list(states(1),2))-(target_list(pre_states(1),2)))&lt;2*dist_thr)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if (states(1)&lt;=(n-step))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    states(1) = states(1) + step;%1;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else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    states(1)=n;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else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states(1)=states(1)+step;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%防止数组越界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if states(1) &gt;= n 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states(1) = n;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end_flag=1;  %停车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0980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速度控制部分</a:t>
            </a:r>
          </a:p>
        </p:txBody>
      </p:sp>
      <p:sp>
        <p:nvSpPr>
          <p:cNvPr id="3" name="TextBox 27"/>
          <p:cNvSpPr txBox="1"/>
          <p:nvPr/>
        </p:nvSpPr>
        <p:spPr>
          <a:xfrm>
            <a:off x="7520306" y="3759487"/>
            <a:ext cx="3027680" cy="681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为0，使机器人停止行驶。</a:t>
            </a:r>
          </a:p>
        </p:txBody>
      </p:sp>
      <p:sp>
        <p:nvSpPr>
          <p:cNvPr id="7" name="Rectangle 32"/>
          <p:cNvSpPr/>
          <p:nvPr/>
        </p:nvSpPr>
        <p:spPr>
          <a:xfrm>
            <a:off x="4276725" y="776605"/>
            <a:ext cx="2199005" cy="288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[Vf, W] = ClosedLoop_Both(dist, theta, vlimit, Kv,Kw)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 = 0.23;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vmax = vlimit;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wmax = (2*vmax);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 = Kw*theta;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Vf = Kv * dist;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w_sign = sign(W); % 保留转角符号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abs(W) &gt; wmax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W = w_sign*wmax;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end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abs(Vf)&gt; vlimit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Vf = sign(Vf)*vlimit;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end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return;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37565" y="5476240"/>
            <a:ext cx="101854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sz="2400" b="1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使用方法：</a:t>
            </a:r>
            <a:r>
              <a:rPr lang="zh-CN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类似无人车的纯跟踪算法（</a:t>
            </a:r>
            <a:r>
              <a:rPr lang="en-US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Pure Pursuit</a:t>
            </a:r>
            <a:r>
              <a:rPr lang="zh-CN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）：得到预瞄距离得到预期位置，再利用预瞄位置与当前位置的偏差得到输出的速度与转角速度。</a:t>
            </a:r>
            <a:endParaRPr lang="zh-CN" altLang="en-US" sz="2400" b="0">
              <a:ln/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ldLvl="0" animBg="1"/>
      <p:bldP spid="24" grpId="0" bldLvl="0" animBg="1"/>
      <p:bldP spid="2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 animBg="1"/>
      <p:bldP spid="5" grpId="0" bldLvl="0" animBg="1"/>
      <p:bldP spid="6" grpId="0"/>
      <p:bldP spid="7" grpId="0" bldLvl="0" animBg="1"/>
      <p:bldP spid="8" grpId="0"/>
      <p:bldP spid="41" grpId="0" bldLvl="0" animBg="1"/>
      <p:bldP spid="44" grpId="0"/>
      <p:bldP spid="45" grpId="0" bldLvl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27759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5065</Words>
  <Application>Microsoft Office PowerPoint</Application>
  <PresentationFormat>宽屏</PresentationFormat>
  <Paragraphs>557</Paragraphs>
  <Slides>33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Default Theme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24</cp:revision>
  <dcterms:created xsi:type="dcterms:W3CDTF">2016-09-01T12:32:00Z</dcterms:created>
  <dcterms:modified xsi:type="dcterms:W3CDTF">2021-01-06T01:27:13Z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